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21AAC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4 at 5.25.46 PM.png" id="54" name="Shape 54"/>
          <p:cNvPicPr preferRelativeResize="0"/>
          <p:nvPr/>
        </p:nvPicPr>
        <p:blipFill rotWithShape="1">
          <a:blip r:embed="rId2">
            <a:alphaModFix/>
          </a:blip>
          <a:srcRect b="0" l="39" r="3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Shape 56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Shape 59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Topics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21AAC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21AAC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Shape 9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21AAC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4 at 5.25.46 PM.png" id="117" name="Shape 117"/>
          <p:cNvPicPr preferRelativeResize="0"/>
          <p:nvPr/>
        </p:nvPicPr>
        <p:blipFill rotWithShape="1">
          <a:blip r:embed="rId2">
            <a:alphaModFix/>
          </a:blip>
          <a:srcRect b="0" l="39" r="3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Shape 119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Shape 122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24" name="Shape 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Shape 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Shape 3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4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b="1" sz="3600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Topics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Shape 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Shape 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9" name="Shape 6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b="1" sz="3600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s.google.com/android/reference/com/google/android/gms/maps/OnMapReadyCallback" TargetMode="External"/><Relationship Id="rId4" Type="http://schemas.openxmlformats.org/officeDocument/2006/relationships/hyperlink" Target="https://developers.google.com/android/reference/com/google/android/gms/maps/OnMapReadyCallback.html#onMapReady(com.google.android.gms.maps.GoogleMap)" TargetMode="External"/><Relationship Id="rId5" Type="http://schemas.openxmlformats.org/officeDocument/2006/relationships/hyperlink" Target="https://developers.google.com/android/reference/com/google/android/gms/maps/MapFragment.html#getMapAsync(com.google.android.gms.maps.OnMapReadyCallback)" TargetMode="External"/><Relationship Id="rId6" Type="http://schemas.openxmlformats.org/officeDocument/2006/relationships/hyperlink" Target="https://developers.google.com/android/reference/com/google/android/gms/maps/MapView.html#getMapAsync(com.google.android.gms.maps.OnMapReadyCallback)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s.google.com/android/reference/com/google/android/gms/maps/GoogleMap.html#setMapType(int)" TargetMode="External"/><Relationship Id="rId4" Type="http://schemas.openxmlformats.org/officeDocument/2006/relationships/hyperlink" Target="https://developers.google.com/android/reference/com/google/android/gms/maps/GoogleMap#constant-summar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s.google.com/maps/documentation/android-api/map#using_xml_attribut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s.google.com/maps/documentation/android-api/map#using_xml_attribute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s.google.com/android/reference/com/google/android/gms/maps/MapFragment.html#newInstance(com.google.android.gms.maps.GoogleMapOptions)" TargetMode="External"/><Relationship Id="rId4" Type="http://schemas.openxmlformats.org/officeDocument/2006/relationships/hyperlink" Target="https://developers.google.com/android/reference/com/google/android/gms/maps/MapView.html#MapView(android.content.Context,%20com.google.android.gms.maps.GoogleMapOptions)" TargetMode="External"/><Relationship Id="rId5" Type="http://schemas.openxmlformats.org/officeDocument/2006/relationships/hyperlink" Target="https://developers.google.com/android/reference/com/google/android/gms/maps/GoogleMapOptions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elopers.google.com/maps/documentation/android-api/map#indoor" TargetMode="External"/><Relationship Id="rId4" Type="http://schemas.openxmlformats.org/officeDocument/2006/relationships/hyperlink" Target="https://developers.google.com/maps/documentation/javascript/style-reference#stylers" TargetMode="External"/><Relationship Id="rId5" Type="http://schemas.openxmlformats.org/officeDocument/2006/relationships/hyperlink" Target="https://developers.google.com/maps/documentation/android-api/style-referenc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s.google.com/android/reference/com/google/android/gms/maps/GoogleMap.html#setMapStyle(com.google.android.gms.maps.model.MapStyleOptions)" TargetMode="External"/><Relationship Id="rId4" Type="http://schemas.openxmlformats.org/officeDocument/2006/relationships/hyperlink" Target="https://developers.google.com/android/reference/com/google/android/gms/maps/model/MapStyleOption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s.google.com/android/reference/com/google/android/gms/maps/GoogleMapOptions.html?hl=BG#liteMode(boolean)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evelopers.google.com/places/android-api/" TargetMode="External"/><Relationship Id="rId4" Type="http://schemas.openxmlformats.org/officeDocument/2006/relationships/hyperlink" Target="https://developers.google.com/android/reference/com/google/android/gms/maps/GoogleMap.OnPoiClickListener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evelopers.google.com/android/reference/com/google/android/gms/maps/GoogleMap.OnPoiClickListener" TargetMode="External"/><Relationship Id="rId4" Type="http://schemas.openxmlformats.org/officeDocument/2006/relationships/hyperlink" Target="https://developers.google.com/android/reference/com/google/android/gms/maps/OnMapReadyCallback.html#onMapReady(com.google.android.gms.maps.GoogleMap)" TargetMode="External"/><Relationship Id="rId5" Type="http://schemas.openxmlformats.org/officeDocument/2006/relationships/hyperlink" Target="https://developers.google.com/android/reference/com/google/android/gms/maps/GoogleMap.html#setOnPoiClickListener(com.google.android.gms.maps.GoogleMap.OnPoiClickListener)" TargetMode="External"/><Relationship Id="rId6" Type="http://schemas.openxmlformats.org/officeDocument/2006/relationships/hyperlink" Target="https://developers.google.com/android/reference/com/google/android/gms/maps/GoogleMap.html#setOnPoiClickListener(com.google.android.gms.maps.GoogleMap.OnPoiClickListener)" TargetMode="External"/><Relationship Id="rId7" Type="http://schemas.openxmlformats.org/officeDocument/2006/relationships/hyperlink" Target="https://developers.google.com/android/reference/com/google/android/gms/maps/GoogleMap.OnPoiClickListener.html#onPoiClick(com.google.android.gms.maps.model.PointOfInterest)" TargetMode="External"/><Relationship Id="rId8" Type="http://schemas.openxmlformats.org/officeDocument/2006/relationships/hyperlink" Target="https://developers.google.com/android/reference/com/google/android/gms/maps/model/PointOfInterest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evelopers.google.com/android/reference/com/google/android/gms/maps/GoogleMap.OnMapClickListener.html#onMapClick(com.google.android.gms.maps.model.LatLng)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s.google.com/android/reference/com/google/android/gms/maps/CameraUpdateFactory.html#newLatLng(com.google.android.gms.maps.model.LatLng)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evelopers.google.com/android/reference/com/google/android/gms/maps/model/Marker.html" TargetMode="External"/><Relationship Id="rId4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evelopers.google.com/android/reference/com/google/android/gms/maps/GoogleMap.OnMarkerClickListener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evelopers.google.com/android/reference/com/google/android/gms/maps/GoogleMap" TargetMode="External"/><Relationship Id="rId4" Type="http://schemas.openxmlformats.org/officeDocument/2006/relationships/hyperlink" Target="https://developers.google.com/android/reference/com/google/android/gms/maps/GoogleMap.OnMapLongClickListener" TargetMode="External"/><Relationship Id="rId5" Type="http://schemas.openxmlformats.org/officeDocument/2006/relationships/hyperlink" Target="https://developers.google.com/android/reference/com/google/android/gms/maps/GoogleMap.html#addMarker(com.google.android.gms.maps.model.MarkerOptions)" TargetMode="External"/><Relationship Id="rId6" Type="http://schemas.openxmlformats.org/officeDocument/2006/relationships/hyperlink" Target="https://developers.google.com/maps/documentation/android-api/marker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evelopers.google.com/android/reference/com/google/android/gms/maps/GoogleMap.OnMapLongClickListener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evelopers.google.com/android/reference/com/google/android/gms/maps/UiSettings.html" TargetMode="External"/><Relationship Id="rId4" Type="http://schemas.openxmlformats.org/officeDocument/2006/relationships/hyperlink" Target="https://developers.google.com/android/reference/com/google/android/gms/maps/GoogleMap.html#getUiSettings()" TargetMode="External"/><Relationship Id="rId5" Type="http://schemas.openxmlformats.org/officeDocument/2006/relationships/hyperlink" Target="https://developers.google.com/android/reference/com/google/android/gms/maps/UiSettings.html#setZoomControlsEnabled(boolean)" TargetMode="External"/><Relationship Id="rId6" Type="http://schemas.openxmlformats.org/officeDocument/2006/relationships/hyperlink" Target="https://developers.google.com/android/reference/com/google/android/gms/maps/UiSettings.html#setCompassEnabled(boolean)" TargetMode="External"/><Relationship Id="rId7" Type="http://schemas.openxmlformats.org/officeDocument/2006/relationships/hyperlink" Target="https://developers.google.com/android/reference/com/google/android/gms/maps/UiSettings.html#setMapToolbarEnabled(boolean)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evelopers.google.com/android/reference/com/google/android/gms/maps/UiSettings.html#setZoomGesturesEnabled(boolean)" TargetMode="External"/><Relationship Id="rId4" Type="http://schemas.openxmlformats.org/officeDocument/2006/relationships/hyperlink" Target="https://developers.google.com/android/reference/com/google/android/gms/maps/UiSettings.html#setScrollGesturesEnabled(boolean)" TargetMode="External"/><Relationship Id="rId5" Type="http://schemas.openxmlformats.org/officeDocument/2006/relationships/hyperlink" Target="https://developers.google.com/android/reference/com/google/android/gms/maps/UiSettings.html#setScrollGesturesEnabled(boolean)" TargetMode="External"/><Relationship Id="rId6" Type="http://schemas.openxmlformats.org/officeDocument/2006/relationships/hyperlink" Target="https://developers.google.com/android/reference/com/google/android/gms/maps/UiSettings.html#setRotateGesturesEnabled(boolean)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support.google.com/gmm/answer/1685827" TargetMode="External"/><Relationship Id="rId4" Type="http://schemas.openxmlformats.org/officeDocument/2006/relationships/hyperlink" Target="https://maps.google.com/help/maps/floorplans/" TargetMode="External"/><Relationship Id="rId5" Type="http://schemas.openxmlformats.org/officeDocument/2006/relationships/hyperlink" Target="https://developers.google.com/maps/documentation/android-api/groundoverlay" TargetMode="External"/><Relationship Id="rId6" Type="http://schemas.openxmlformats.org/officeDocument/2006/relationships/hyperlink" Target="https://developers.google.com/maps/documentation/android-api/tileoverlay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evelopers.google.com/android/reference/com/google/android/gms/maps/GoogleMap.html#setIndoorEnabled(boolean)" TargetMode="External"/><Relationship Id="rId4" Type="http://schemas.openxmlformats.org/officeDocument/2006/relationships/hyperlink" Target="https://developers.google.com/android/reference/com/google/android/gms/maps/UiSettings.html#setIndoorLevelPickerEnabled(boolean)" TargetMode="External"/><Relationship Id="rId5" Type="http://schemas.openxmlformats.org/officeDocument/2006/relationships/hyperlink" Target="https://developers.google.com/android/reference/com/google/android/gms/maps/GoogleMap.html#getFocusedBuilding()" TargetMode="External"/><Relationship Id="rId6" Type="http://schemas.openxmlformats.org/officeDocument/2006/relationships/hyperlink" Target="https://developers.google.com/android/reference/com/google/android/gms/maps/model/IndoorBuilding.html#getActiveLevelIndex()" TargetMode="External"/><Relationship Id="rId7" Type="http://schemas.openxmlformats.org/officeDocument/2006/relationships/hyperlink" Target="https://developers.google.com/android/reference/com/google/android/gms/maps/model/IndoorBuilding.html" TargetMode="External"/><Relationship Id="rId8" Type="http://schemas.openxmlformats.org/officeDocument/2006/relationships/hyperlink" Target="https://developers.google.com/android/reference/com/google/android/gms/maps/model/IndoorLevel.html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evelopers.google.com/android/reference/com/google/android/gms/maps/GoogleMap.InfoWindowAdapter" TargetMode="External"/><Relationship Id="rId4" Type="http://schemas.openxmlformats.org/officeDocument/2006/relationships/hyperlink" Target="https://developers.google.com/android/reference/com/google/android/gms/maps/GoogleMap#setInfoWindowAdapter(com.google.android.gms.maps.GoogleMap.InfoWindowAdapter)" TargetMode="External"/><Relationship Id="rId5" Type="http://schemas.openxmlformats.org/officeDocument/2006/relationships/hyperlink" Target="https://developers.google.com/android/reference/com/google/android/gms/maps/GoogleMap.InfoWindowAdapter.html#getInfoWindow(com.google.android.gms.maps.model.Marker)" TargetMode="External"/><Relationship Id="rId6" Type="http://schemas.openxmlformats.org/officeDocument/2006/relationships/hyperlink" Target="https://developers.google.com/android/reference/com/google/android/gms/maps/GoogleMap.InfoWindowAdapter.html#getInfoWindow(com.google.android.gms.maps.model.Marker)" TargetMode="External"/><Relationship Id="rId7" Type="http://schemas.openxmlformats.org/officeDocument/2006/relationships/hyperlink" Target="https://developers.google.com/android/reference/com/google/android/gms/maps/GoogleMap.InfoWindowAdapter.html#getInfoWindow(com.google.android.gms.maps.model.Marker)" TargetMode="External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console.developers.google.com" TargetMode="External"/><Relationship Id="rId4" Type="http://schemas.openxmlformats.org/officeDocument/2006/relationships/hyperlink" Target="https://developers.google.com/maps/documentation/android-api/signup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evelopers.google.com/android/reference/com/google/android/gms/maps/GoogleMap.InfoWindowAdapter.html#getInfoContents(com.google.android.gms.maps.model.Marker)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evelopers.google.com/android/reference/com/google/android/gms/maps/model/Polyline" TargetMode="External"/><Relationship Id="rId4" Type="http://schemas.openxmlformats.org/officeDocument/2006/relationships/hyperlink" Target="https://developers.google.com/android/reference/com/google/android/gms/maps/model/Polygon" TargetMode="External"/><Relationship Id="rId5" Type="http://schemas.openxmlformats.org/officeDocument/2006/relationships/hyperlink" Target="https://developers.google.com/android/reference/com/google/android/gms/maps/model/Circle" TargetMode="External"/><Relationship Id="rId6" Type="http://schemas.openxmlformats.org/officeDocument/2006/relationships/hyperlink" Target="https://developers.google.com/maps/documentation/android-api/shapes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evelopers.google.com/android/reference/com/google/android/gms/maps/model/GroundOverlayOptions" TargetMode="External"/><Relationship Id="rId4" Type="http://schemas.openxmlformats.org/officeDocument/2006/relationships/hyperlink" Target="https://developers.google.com/android/reference/com/google/android/gms/maps/model/BitmapDescriptorFactory.html#fromResource(int)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developers.google.com/android/reference/com/google/android/gms/maps/StreetViewPanorama.html" TargetMode="External"/><Relationship Id="rId4" Type="http://schemas.openxmlformats.org/officeDocument/2006/relationships/hyperlink" Target="https://www.google.com/streetview/understand/#where" TargetMode="External"/><Relationship Id="rId5" Type="http://schemas.openxmlformats.org/officeDocument/2006/relationships/hyperlink" Target="https://developers.google.com/android/reference/com/google/android/gms/maps/StreetViewPanoramaFragment.html" TargetMode="External"/><Relationship Id="rId6" Type="http://schemas.openxmlformats.org/officeDocument/2006/relationships/hyperlink" Target="https://developers.google.com/android/reference/com/google/android/gms/maps/StreetViewPanoramaView.html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developers.google.com/maps/documentation/android-api/events#top_of_page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oogle-developer-training.gitbooks.io/android-developer-advanced-course-concepts/content/unit-4-add-geo-features-to-your-apps/lesson-9-mapping/9-1-c-google-maps-api/9-1-c-google-maps-api.html" TargetMode="External"/><Relationship Id="rId4" Type="http://schemas.openxmlformats.org/officeDocument/2006/relationships/hyperlink" Target="https://google-developer-training.gitbooks.io/android-developer-advanced-course-practicals/content/unit-4-add-geo-features-to-your-apps/lesson-9-mapping/9-1-p-add-a-google-map-to-your-app/9-1-p-add-a-google-map-to-your-app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s.google.com/android/reference/com/google/android/gms/maps/MapFragment.html" TargetMode="External"/><Relationship Id="rId4" Type="http://schemas.openxmlformats.org/officeDocument/2006/relationships/hyperlink" Target="https://developers.google.com/android/reference/com/google/android/gms/maps/SupportMapFragm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Shape 136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9 </a:t>
            </a:r>
            <a:endParaRPr/>
          </a:p>
        </p:txBody>
      </p:sp>
      <p:sp>
        <p:nvSpPr>
          <p:cNvPr id="139" name="Shape 139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Android Development</a:t>
            </a:r>
            <a:endParaRPr/>
          </a:p>
        </p:txBody>
      </p:sp>
      <p:sp>
        <p:nvSpPr>
          <p:cNvPr id="140" name="Shape 140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MapView to use in View object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places map in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Override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lifecycle methods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Call corresponding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lifecycle methods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onResume() {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super.onResume();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mMapView.onResume();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Google Map instance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33625"/>
            <a:ext cx="8520600" cy="373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">
                <a:solidFill>
                  <a:schemeClr val="dk1"/>
                </a:solidFill>
              </a:rPr>
              <a:t>Activity must implement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OnMapReadyCallback</a:t>
            </a:r>
            <a:r>
              <a:rPr lang="en">
                <a:solidFill>
                  <a:schemeClr val="dk1"/>
                </a:solidFill>
              </a:rPr>
              <a:t> interface and override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onMapReady()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">
                <a:solidFill>
                  <a:schemeClr val="dk1"/>
                </a:solidFill>
              </a:rPr>
              <a:t>Get reference to container (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getMapAsync()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>
                <a:solidFill>
                  <a:schemeClr val="dk1"/>
                </a:solidFill>
              </a:rPr>
              <a:t>Call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MapFragment.getMapAsync()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for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Call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6"/>
              </a:rPr>
              <a:t>MapView.getMapAsync()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for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Map ready: Triggers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>
                <a:solidFill>
                  <a:schemeClr val="dk1"/>
                </a:solidFill>
              </a:rPr>
              <a:t> with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GoogleMap</a:t>
            </a:r>
            <a:r>
              <a:rPr lang="en">
                <a:solidFill>
                  <a:schemeClr val="dk1"/>
                </a:solidFill>
              </a:rPr>
              <a:t> object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map type </a:t>
            </a:r>
            <a:endParaRPr/>
          </a:p>
        </p:txBody>
      </p:sp>
      <p:sp>
        <p:nvSpPr>
          <p:cNvPr id="218" name="Shape 2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types</a:t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310500"/>
            <a:ext cx="39135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</a:rPr>
              <a:t>Normal: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Road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</a:rPr>
              <a:t>Satellite: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Satellite photo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</a:rPr>
              <a:t>Hybrid: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Satellite and roads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</a:rPr>
              <a:t>Terrain: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Topographic data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</a:rPr>
              <a:t>None: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No tiles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266" y="1779550"/>
            <a:ext cx="4795885" cy="27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4430813" y="1310500"/>
            <a:ext cx="106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Normal</a:t>
            </a:r>
            <a:endParaRPr b="1" sz="1800"/>
          </a:p>
        </p:txBody>
      </p:sp>
      <p:sp>
        <p:nvSpPr>
          <p:cNvPr id="229" name="Shape 229"/>
          <p:cNvSpPr txBox="1"/>
          <p:nvPr/>
        </p:nvSpPr>
        <p:spPr>
          <a:xfrm>
            <a:off x="6120100" y="1310500"/>
            <a:ext cx="10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Hybrid</a:t>
            </a:r>
            <a:endParaRPr b="1" sz="1800"/>
          </a:p>
        </p:txBody>
      </p:sp>
      <p:sp>
        <p:nvSpPr>
          <p:cNvPr id="230" name="Shape 230"/>
          <p:cNvSpPr txBox="1"/>
          <p:nvPr/>
        </p:nvSpPr>
        <p:spPr>
          <a:xfrm>
            <a:off x="7681099" y="1310500"/>
            <a:ext cx="113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Terrain</a:t>
            </a:r>
            <a:endParaRPr b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map type</a:t>
            </a:r>
            <a:endParaRPr/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33625"/>
            <a:ext cx="8520600" cy="340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Call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setMapType()</a:t>
            </a:r>
            <a:r>
              <a:rPr lang="en">
                <a:solidFill>
                  <a:schemeClr val="dk1"/>
                </a:solidFill>
              </a:rPr>
              <a:t> with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GoogleMap</a:t>
            </a:r>
            <a:r>
              <a:rPr lang="en">
                <a:solidFill>
                  <a:schemeClr val="dk1"/>
                </a:solidFill>
              </a:rPr>
              <a:t> type constant</a:t>
            </a:r>
            <a:endParaRPr>
              <a:solidFill>
                <a:srgbClr val="21AAC3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Example of setting to "hybrid" type: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GoogleMap map;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Sets the map type to "hybrid"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mMap.setMapType(GoogleMap.MAP_TYPE_HYBRID);</a:t>
            </a:r>
            <a:endParaRPr>
              <a:solidFill>
                <a:srgbClr val="37474F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initial map state </a:t>
            </a:r>
            <a:endParaRPr/>
          </a:p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initial map state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051725"/>
            <a:ext cx="8520600" cy="381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Camera position, including location, zoom, bearing, and tilt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Map type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Whether zoom buttons appear and/or compass appears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Gestures to manipulate map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Enable lite mode (bitmap image with subset of functions)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Define map state using XML attributes, or in code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map state in XML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133625"/>
            <a:ext cx="8520600" cy="330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Add namespace declaration to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Fragment</a:t>
            </a:r>
            <a:r>
              <a:rPr lang="en">
                <a:solidFill>
                  <a:srgbClr val="000000"/>
                </a:solidFill>
              </a:rPr>
              <a:t> or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xmlns:map="http://schemas.android.com/apk/res-auto"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Custom XML attributes</a:t>
            </a:r>
            <a:r>
              <a:rPr lang="en">
                <a:solidFill>
                  <a:srgbClr val="000000"/>
                </a:solidFill>
              </a:rPr>
              <a:t> for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r>
              <a:rPr lang="en">
                <a:solidFill>
                  <a:srgbClr val="000000"/>
                </a:solidFill>
              </a:rPr>
              <a:t> or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XML attributes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133625"/>
            <a:ext cx="8520600" cy="372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Custom XML attributes</a:t>
            </a:r>
            <a:r>
              <a:rPr lang="en">
                <a:solidFill>
                  <a:srgbClr val="000000"/>
                </a:solidFill>
              </a:rPr>
              <a:t> for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r>
              <a:rPr lang="en">
                <a:solidFill>
                  <a:srgbClr val="000000"/>
                </a:solidFill>
              </a:rPr>
              <a:t> or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endParaRPr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mapType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liteMode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cameraTargetLat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cameraTargetLng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cameraZoom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cameraBearing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cameraTilt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uiZoomControls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uiCompass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uiZoomGestures, uiScrollGestures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uiRotateGestures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uiTiltGestures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zOrderOnTop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useViewLifecycle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 XML attributes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35400" y="3844900"/>
            <a:ext cx="18036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Zoom controls</a:t>
            </a:r>
            <a:endParaRPr sz="1800"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Zoom Controls"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69" y="1428750"/>
            <a:ext cx="1524000" cy="22860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Compass"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897" y="1428745"/>
            <a:ext cx="1524000" cy="2286000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My Location button"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725" y="1428745"/>
            <a:ext cx="1524000" cy="2286000"/>
          </a:xfrm>
          <a:prstGeom prst="rect">
            <a:avLst/>
          </a:prstGeom>
          <a:noFill/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76" name="Shape 276"/>
          <p:cNvSpPr txBox="1"/>
          <p:nvPr>
            <p:ph idx="1" type="body"/>
          </p:nvPr>
        </p:nvSpPr>
        <p:spPr>
          <a:xfrm>
            <a:off x="3682773" y="3844900"/>
            <a:ext cx="15240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Compass</a:t>
            </a:r>
            <a:endParaRPr sz="1800"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224675" y="3844900"/>
            <a:ext cx="18036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Location button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180983" y="1130675"/>
            <a:ext cx="8685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9.1 Adding a Google</a:t>
            </a:r>
            <a:br>
              <a:rPr lang="en"/>
            </a:br>
            <a:r>
              <a:rPr lang="en"/>
              <a:t>Map to your app</a:t>
            </a:r>
            <a:endParaRPr/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180975" y="3220225"/>
            <a:ext cx="868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Google Maps API</a:t>
            </a:r>
            <a:endParaRPr/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XML example (part 1)</a:t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311700" y="1133625"/>
            <a:ext cx="8709600" cy="372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&lt;fragment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xmlns:android="http://schemas.android.com/apk/res/android"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xmlns:map="http://schemas.android.com/apk/res-auto"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android:name=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"com.google.android.gms.maps.SupportMapFragment"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android:id="@+id/map"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android:layout_width="match_parent"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android:layout_height="match_parent"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map:cameraBearing="112.5"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map:cameraTargetLat="-33.796923"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XML example (part 2)</a:t>
            </a:r>
            <a:endParaRPr/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1068050"/>
            <a:ext cx="8520600" cy="379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map:cameraTargetLng="150.922433"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map:cameraTilt="30"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map:cameraZoom="13"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map:mapType="normal"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map:uiCompass="false"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map:uiRotateGestures="true"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map:uiScrollGestures="false"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map:uiTiltGestures="true"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map:uiZoomControls="false"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map:uiZoomGestures="true"/&gt;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map state in code</a:t>
            </a:r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133625"/>
            <a:ext cx="8520600" cy="372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 constructors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MapFragment.newInstance(GoogleMapOptions options)</a:t>
            </a:r>
            <a:r>
              <a:rPr lang="en">
                <a:solidFill>
                  <a:srgbClr val="000000"/>
                </a:solidFill>
              </a:rPr>
              <a:t> static factory method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MapView(Context, GoogleMapOptions)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Configure initial state by passing in a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GoogleMapOptions</a:t>
            </a:r>
            <a:r>
              <a:rPr lang="en">
                <a:solidFill>
                  <a:srgbClr val="000000"/>
                </a:solidFill>
              </a:rPr>
              <a:t> object with options (same as XML attributes)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with GoogleMapOptions</a:t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11700" y="1057425"/>
            <a:ext cx="8520600" cy="372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</a:rPr>
              <a:t>Create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GoogleMapOptions</a:t>
            </a:r>
            <a:r>
              <a:rPr lang="en">
                <a:solidFill>
                  <a:srgbClr val="000000"/>
                </a:solidFill>
              </a:rPr>
              <a:t> object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GoogleMapOptions options = new GoogleMapOptions();</a:t>
            </a:r>
            <a:b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</a:rPr>
              <a:t>Configure initial state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options.mapType(GoogleMap.MAP_TYPE_SATELLITE)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.compassEnabled(false)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.rotateGesturesEnabled(false)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.tiltGesturesEnabled(false);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map styles and lite mode </a:t>
            </a:r>
            <a:endParaRPr/>
          </a:p>
        </p:txBody>
      </p:sp>
      <p:sp>
        <p:nvSpPr>
          <p:cNvPr id="311" name="Shape 3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styles</a:t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921225"/>
            <a:ext cx="85206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change the style of your maps</a:t>
            </a:r>
            <a:endParaRPr/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65900"/>
            <a:ext cx="2057877" cy="293982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340" y="1465900"/>
            <a:ext cx="2057877" cy="293982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2" name="Shape 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580" y="1465900"/>
            <a:ext cx="2057877" cy="2939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style wizard to get styles</a:t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175" y="1018038"/>
            <a:ext cx="5872974" cy="3561126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30" name="Shape 330"/>
          <p:cNvSpPr txBox="1"/>
          <p:nvPr>
            <p:ph idx="1" type="body"/>
          </p:nvPr>
        </p:nvSpPr>
        <p:spPr>
          <a:xfrm>
            <a:off x="3416500" y="4059013"/>
            <a:ext cx="3968700" cy="52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mapstyle.withgoogle.com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style wizard to get styles</a:t>
            </a:r>
            <a:endParaRPr/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84" y="1021083"/>
            <a:ext cx="6335075" cy="3530800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38" name="Shape 338"/>
          <p:cNvSpPr txBox="1"/>
          <p:nvPr>
            <p:ph idx="1" type="body"/>
          </p:nvPr>
        </p:nvSpPr>
        <p:spPr>
          <a:xfrm>
            <a:off x="2496675" y="3848225"/>
            <a:ext cx="2039700" cy="46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options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style as JSON</a:t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387900" y="1358800"/>
            <a:ext cx="3948900" cy="82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Style wizard generates JSON file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525" y="1006350"/>
            <a:ext cx="3882326" cy="3580676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a map</a:t>
            </a:r>
            <a:endParaRPr/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311700" y="1189850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Change display of features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Normal map type only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No effect on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indoor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Style changes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Select geographic components (roads, parks, etc.) 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Set </a:t>
            </a:r>
            <a:r>
              <a:rPr lang="en" u="sng">
                <a:solidFill>
                  <a:schemeClr val="hlink"/>
                </a:solidFill>
                <a:hlinkClick r:id="rId4"/>
              </a:rPr>
              <a:t>styles</a:t>
            </a:r>
            <a:r>
              <a:rPr lang="en">
                <a:solidFill>
                  <a:srgbClr val="000000"/>
                </a:solidFill>
              </a:rPr>
              <a:t> for color and visibility properties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See </a:t>
            </a:r>
            <a:r>
              <a:rPr lang="en" u="sng">
                <a:solidFill>
                  <a:srgbClr val="21AAC3"/>
                </a:solidFill>
                <a:hlinkClick r:id="rId5"/>
              </a:rPr>
              <a:t>style reference</a:t>
            </a:r>
            <a:r>
              <a:rPr lang="en">
                <a:solidFill>
                  <a:srgbClr val="000000"/>
                </a:solidFill>
              </a:rPr>
              <a:t> for JSON styling options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53" name="Shape 3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33600" y="1086775"/>
            <a:ext cx="8476800" cy="3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Overview and API setup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Using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</a:t>
            </a:r>
            <a:r>
              <a:rPr lang="en" sz="2000">
                <a:solidFill>
                  <a:srgbClr val="000000"/>
                </a:solidFill>
              </a:rPr>
              <a:t> objects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Setting the map type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Configuring initial map state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Setting map styles and lite mode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Using businesses and points of interest (POIs)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Moving the camera and view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Using map features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Listening to map events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styling a map</a:t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89850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Use style wizard to generate style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Save JSON file in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raw</a:t>
            </a:r>
            <a:r>
              <a:rPr lang="en">
                <a:solidFill>
                  <a:srgbClr val="000000"/>
                </a:solidFill>
              </a:rPr>
              <a:t> resource directory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Call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GoogleMap.setMapStyle()</a:t>
            </a:r>
            <a:r>
              <a:rPr lang="en">
                <a:solidFill>
                  <a:srgbClr val="000000"/>
                </a:solidFill>
              </a:rPr>
              <a:t> passing in a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MapStyleOptions</a:t>
            </a:r>
            <a:r>
              <a:rPr lang="en">
                <a:solidFill>
                  <a:srgbClr val="000000"/>
                </a:solidFill>
              </a:rPr>
              <a:t> object that loads resource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GoogleMap.setMapStyle()</a:t>
            </a:r>
            <a:endParaRPr/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189850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try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// Customize styling of map using a JSON object defined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// in a raw resource file.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boolean success = googleMap.setMapStyle(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MapStyleOptions.loadRawResourceStyle(this, R.raw.map_style));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if (!success)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Log.e(TAG, "Style parsing failed.");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 catch (Resources.NotFoundException e)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Log.e(TAG, "Can't find style file. Error: ", e);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 mode</a:t>
            </a:r>
            <a:endParaRPr/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310500"/>
            <a:ext cx="63210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All map types with subset of full API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Useful for list of maps or small map without interaction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No zoom or pan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Icons for viewing in Google Maps app and requesting directions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9455" l="0" r="0" t="15141"/>
          <a:stretch/>
        </p:blipFill>
        <p:spPr>
          <a:xfrm>
            <a:off x="6757675" y="1310500"/>
            <a:ext cx="2074625" cy="2783201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lite mode</a:t>
            </a:r>
            <a:endParaRPr/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Set Google Map to lite mode in XML: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map:liteMode="true"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Or set in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GoogleMapOptions</a:t>
            </a:r>
            <a:r>
              <a:rPr lang="en">
                <a:solidFill>
                  <a:srgbClr val="000000"/>
                </a:solidFill>
              </a:rPr>
              <a:t> object: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GoogleMapOptions options = new GoogleMapOptions().liteMode(true);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and points of interest </a:t>
            </a:r>
            <a:endParaRPr/>
          </a:p>
        </p:txBody>
      </p:sp>
      <p:sp>
        <p:nvSpPr>
          <p:cNvPr id="388" name="Shape 38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4294967295"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interest</a:t>
            </a:r>
            <a:endParaRPr/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1261775" y="1112400"/>
            <a:ext cx="3362100" cy="19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Attraction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Business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Government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Medical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Shape 3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interest</a:t>
            </a:r>
            <a:endParaRPr/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275" y="2984345"/>
            <a:ext cx="4248150" cy="140017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9" name="Shape 399"/>
          <p:cNvSpPr txBox="1"/>
          <p:nvPr>
            <p:ph idx="2" type="body"/>
          </p:nvPr>
        </p:nvSpPr>
        <p:spPr>
          <a:xfrm>
            <a:off x="4623875" y="1144650"/>
            <a:ext cx="3438900" cy="18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Park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Place of worship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School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Sports complex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and points of interest (POIs)</a:t>
            </a:r>
            <a:endParaRPr/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POI corresponds to place defined in </a:t>
            </a:r>
            <a:r>
              <a:rPr lang="en" u="sng">
                <a:solidFill>
                  <a:srgbClr val="21AAC3"/>
                </a:solidFill>
                <a:hlinkClick r:id="rId3"/>
              </a:rPr>
              <a:t>Google Places API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Base map: POIs appear by default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Normal map type: Businesses and POIs by default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Respond to POI click and display info window </a:t>
            </a:r>
            <a:r>
              <a:rPr lang="en">
                <a:solidFill>
                  <a:srgbClr val="000000"/>
                </a:solidFill>
              </a:rPr>
              <a:t>with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OnPoiClickListener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use OnPoiClickListener</a:t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OnPoiClickListener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onMapReady()</a:t>
            </a:r>
            <a:endParaRPr>
              <a:solidFill>
                <a:srgbClr val="21AAC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GoogleMap.setOnPoiClickListener(OnPoiClickListener</a:t>
            </a:r>
            <a:r>
              <a:rPr lang="en" sz="2000" u="sng">
                <a:solidFill>
                  <a:srgbClr val="21AAC3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user taps POI, app receives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onPoiClick(PointOfInterest)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Get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latitude/longitude coordinates, place ID, and name of POI from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PointOfInterest</a:t>
            </a:r>
            <a:r>
              <a:rPr lang="en">
                <a:solidFill>
                  <a:srgbClr val="000000"/>
                </a:solidFill>
              </a:rPr>
              <a:t> received from event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GoogleMap.OnPoiClickListener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311700" y="1096150"/>
            <a:ext cx="8520600" cy="339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OnPoiClickDemoActivity extends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FragmentActivity implements OnMapReadyCallback,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GoogleMap.OnPoiClickListener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protected void onCreate(Bundle savedInstanceState)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super.onCreate(savedInstanceState);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setContentView(R.layout.poi_click_demo);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SupportMapFragment mapFragment = (SupportMapFragment)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getSupportFragmentManager()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.findFragmentById(R.id.map);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mapFragment.getMapAsync(this);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Shape 4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onPoiClick() example</a:t>
            </a:r>
            <a:endParaRPr/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311700" y="1096150"/>
            <a:ext cx="8520600" cy="339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onMapReady(GoogleMap map)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map.setOnPoiClickListener(this);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onPoiClick(PointOfInterest poi)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Toast.makeText(getApplicationContext(), "Clicked: " +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poi.name + "\nPlace ID:" + poi.placeId + "\nLatitude:" +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poi.latLng.latitude + " Longitude:" + poi.latLng.longitude,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Toast.LENGTH_SHORT).show();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Shape 4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and API setup</a:t>
            </a:r>
            <a:endParaRPr/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Shape 1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Set up the project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and get API keys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the camera and view </a:t>
            </a:r>
            <a:endParaRPr/>
          </a:p>
        </p:txBody>
      </p:sp>
      <p:sp>
        <p:nvSpPr>
          <p:cNvPr id="433" name="Shape 4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4" name="Shape 4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and view</a:t>
            </a:r>
            <a:endParaRPr/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311700" y="1147750"/>
            <a:ext cx="8520600" cy="334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Change user's view by modifying map's camera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OnMapClickListener.onMapClick()</a:t>
            </a:r>
            <a:r>
              <a:rPr lang="en">
                <a:solidFill>
                  <a:schemeClr val="dk1"/>
                </a:solidFill>
              </a:rPr>
              <a:t> receives latitude and longitude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Your app can zoom camera to that point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Other examples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Responding to tap on marker bubble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Responding to drag gesture on marker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1" name="Shape 4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position</a:t>
            </a:r>
            <a:endParaRPr/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311700" y="1310500"/>
            <a:ext cx="45537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Camera position specified by: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Target location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Bearing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Tilt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Zoom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8" name="Shape 4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950" y="133025"/>
            <a:ext cx="5151525" cy="4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position aspects</a:t>
            </a:r>
            <a:endParaRPr/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311700" y="1021025"/>
            <a:ext cx="5254800" cy="324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Target (location): center of map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latitude/longitude location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Bearing (orientation): vertical line direction measured in degrees clockwise from north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Tilt (viewing angle):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perspective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Zoom: Scale of map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93" y="826775"/>
            <a:ext cx="4067457" cy="34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moving the camera</a:t>
            </a:r>
            <a:endParaRPr/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311700" y="1178725"/>
            <a:ext cx="8520600" cy="3313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Create float variable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zoom</a:t>
            </a:r>
            <a:r>
              <a:rPr lang="en" sz="2000">
                <a:solidFill>
                  <a:srgbClr val="000000"/>
                </a:solidFill>
              </a:rPr>
              <a:t> set to desired initial zoom level</a:t>
            </a:r>
            <a:endParaRPr sz="20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</a:rPr>
              <a:t>: World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800">
                <a:solidFill>
                  <a:schemeClr val="dk1"/>
                </a:solidFill>
              </a:rPr>
              <a:t>: Landmass/continent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1"/>
                </a:solidFill>
              </a:rPr>
              <a:t>: City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" sz="1800">
                <a:solidFill>
                  <a:schemeClr val="dk1"/>
                </a:solidFill>
              </a:rPr>
              <a:t>: Streets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1"/>
                </a:solidFill>
              </a:rPr>
              <a:t>: Buildings</a:t>
            </a:r>
            <a:endParaRPr>
              <a:solidFill>
                <a:srgbClr val="000000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Pan and zoom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CameraUpdateFactory.newLatLngZoom()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mMap.moveCamera(CameraUpdateFactory.newLatLngZoom(home, zoom));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Shape 46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levels</a:t>
            </a:r>
            <a:endParaRPr/>
          </a:p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Shape 471"/>
          <p:cNvPicPr preferRelativeResize="0"/>
          <p:nvPr/>
        </p:nvPicPr>
        <p:blipFill rotWithShape="1">
          <a:blip r:embed="rId3">
            <a:alphaModFix/>
          </a:blip>
          <a:srcRect b="0" l="0" r="0" t="40817"/>
          <a:stretch/>
        </p:blipFill>
        <p:spPr>
          <a:xfrm>
            <a:off x="100275" y="1542476"/>
            <a:ext cx="2130075" cy="224105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2" name="Shape 472"/>
          <p:cNvSpPr txBox="1"/>
          <p:nvPr/>
        </p:nvSpPr>
        <p:spPr>
          <a:xfrm>
            <a:off x="311700" y="3983275"/>
            <a:ext cx="200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2.0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4">
            <a:alphaModFix/>
          </a:blip>
          <a:srcRect b="0" l="0" r="0" t="40817"/>
          <a:stretch/>
        </p:blipFill>
        <p:spPr>
          <a:xfrm>
            <a:off x="2395775" y="1542487"/>
            <a:ext cx="2130075" cy="2241037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4" name="Shape 474"/>
          <p:cNvSpPr txBox="1"/>
          <p:nvPr/>
        </p:nvSpPr>
        <p:spPr>
          <a:xfrm>
            <a:off x="2570224" y="3983275"/>
            <a:ext cx="200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5.0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5">
            <a:alphaModFix/>
          </a:blip>
          <a:srcRect b="0" l="0" r="0" t="40817"/>
          <a:stretch/>
        </p:blipFill>
        <p:spPr>
          <a:xfrm>
            <a:off x="4691275" y="1542487"/>
            <a:ext cx="2130075" cy="2241037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6" name="Shape 476"/>
          <p:cNvSpPr txBox="1"/>
          <p:nvPr/>
        </p:nvSpPr>
        <p:spPr>
          <a:xfrm>
            <a:off x="4803338" y="3983275"/>
            <a:ext cx="2061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10.0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6">
            <a:alphaModFix/>
          </a:blip>
          <a:srcRect b="0" l="0" r="0" t="40698"/>
          <a:stretch/>
        </p:blipFill>
        <p:spPr>
          <a:xfrm>
            <a:off x="6986775" y="1540189"/>
            <a:ext cx="2130075" cy="2245610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8" name="Shape 478"/>
          <p:cNvSpPr txBox="1"/>
          <p:nvPr/>
        </p:nvSpPr>
        <p:spPr>
          <a:xfrm>
            <a:off x="7089875" y="3983275"/>
            <a:ext cx="2061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15.0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map features </a:t>
            </a:r>
            <a:endParaRPr/>
          </a:p>
        </p:txBody>
      </p:sp>
      <p:sp>
        <p:nvSpPr>
          <p:cNvPr id="484" name="Shape 4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features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311700" y="1114900"/>
            <a:ext cx="8520600" cy="337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Map markers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Controls and gestures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Indoor maps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Info windows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Shapes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Ground and tile overlays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Street View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92" name="Shape 49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map markers</a:t>
            </a:r>
            <a:endParaRPr/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311700" y="1310500"/>
            <a:ext cx="54282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Change marker color, image, or anchor point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Add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Marker</a:t>
            </a:r>
            <a:r>
              <a:rPr lang="en">
                <a:solidFill>
                  <a:srgbClr val="000000"/>
                </a:solidFill>
              </a:rPr>
              <a:t> objects 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GoogleMap.addMarker(markerOptions)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9" name="Shape 49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4">
            <a:alphaModFix/>
          </a:blip>
          <a:srcRect b="41545" l="0" r="0" t="33053"/>
          <a:stretch/>
        </p:blipFill>
        <p:spPr>
          <a:xfrm>
            <a:off x="5795600" y="1204775"/>
            <a:ext cx="3163325" cy="1431550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map markers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2975" y="1076275"/>
            <a:ext cx="3163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Customized markers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7" name="Shape 50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35596" l="0" r="0" t="25479"/>
          <a:stretch/>
        </p:blipFill>
        <p:spPr>
          <a:xfrm>
            <a:off x="739300" y="1876675"/>
            <a:ext cx="3163325" cy="2002049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09" name="Shape 509"/>
          <p:cNvPicPr preferRelativeResize="0"/>
          <p:nvPr/>
        </p:nvPicPr>
        <p:blipFill rotWithShape="1">
          <a:blip r:embed="rId4">
            <a:alphaModFix/>
          </a:blip>
          <a:srcRect b="35723" l="0" r="0" t="25607"/>
          <a:stretch/>
        </p:blipFill>
        <p:spPr>
          <a:xfrm>
            <a:off x="5241500" y="1876675"/>
            <a:ext cx="3163200" cy="2002049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10" name="Shape 510"/>
          <p:cNvSpPr txBox="1"/>
          <p:nvPr>
            <p:ph idx="1" type="body"/>
          </p:nvPr>
        </p:nvSpPr>
        <p:spPr>
          <a:xfrm>
            <a:off x="5241500" y="1076275"/>
            <a:ext cx="3163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Default marker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map to your app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310500"/>
            <a:ext cx="57405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Obtain API keys to use Google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Include a Google Map in your app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Change the look and feel of the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Change map behavior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450" y="1310500"/>
            <a:ext cx="1785075" cy="318210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marker click events</a:t>
            </a:r>
            <a:endParaRPr/>
          </a:p>
        </p:txBody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311700" y="1310500"/>
            <a:ext cx="84555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Markers receive click events by default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On tap, map toolbar appears in lower right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Often used with event listeners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OnMarkerClickListener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Default info window appears at top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Set draggable property to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rgbClr val="000000"/>
                </a:solidFill>
              </a:rPr>
              <a:t> to allow user to change position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7" name="Shape 5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marker</a:t>
            </a:r>
            <a:endParaRPr/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311700" y="1005400"/>
            <a:ext cx="8520600" cy="348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</a:t>
            </a:r>
            <a:r>
              <a:rPr lang="en">
                <a:solidFill>
                  <a:srgbClr val="000000"/>
                </a:solidFill>
              </a:rPr>
              <a:t> object has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</a:rPr>
              <a:t>setOnMapLongClickListener()</a:t>
            </a:r>
            <a:r>
              <a:rPr lang="en">
                <a:solidFill>
                  <a:srgbClr val="000000"/>
                </a:solidFill>
              </a:rPr>
              <a:t> to place marker at location of touch &amp; hold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Pass in new instance of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OnMapLongClickListener</a:t>
            </a:r>
            <a:r>
              <a:rPr lang="en">
                <a:solidFill>
                  <a:srgbClr val="000000"/>
                </a:solidFill>
              </a:rPr>
              <a:t> and override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onMapLongClick()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Incoming argument is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LatLng</a:t>
            </a:r>
            <a:r>
              <a:rPr lang="en">
                <a:solidFill>
                  <a:srgbClr val="000000"/>
                </a:solidFill>
              </a:rPr>
              <a:t> with coordinates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Add marker with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GoogleMap.addMarker()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Markers</a:t>
            </a:r>
            <a:r>
              <a:rPr lang="en">
                <a:solidFill>
                  <a:schemeClr val="dk1"/>
                </a:solidFill>
              </a:rPr>
              <a:t> for details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marker example</a:t>
            </a:r>
            <a:endParaRPr/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Set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OnMapLongClickListener</a:t>
            </a:r>
            <a:r>
              <a:rPr lang="en">
                <a:solidFill>
                  <a:srgbClr val="000000"/>
                </a:solidFill>
              </a:rPr>
              <a:t> to map object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map.setOnMapLongClickListener(new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GoogleMap.OnMapLongClickListener() {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@Override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public void onMapLongClick(LatLng latLng) {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map.</a:t>
            </a: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addMarker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(new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MarkerOptions().position(latLng));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1" name="Shape 5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controls </a:t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311700" y="1152375"/>
            <a:ext cx="8520600" cy="412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Toggle visibility of UI controls using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UiSettings</a:t>
            </a:r>
            <a:r>
              <a:rPr lang="en" sz="2000">
                <a:solidFill>
                  <a:srgbClr val="000000"/>
                </a:solidFill>
              </a:rPr>
              <a:t> obtained from a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</a:t>
            </a:r>
            <a:r>
              <a:rPr lang="en" sz="2000">
                <a:solidFill>
                  <a:srgbClr val="000000"/>
                </a:solidFill>
              </a:rPr>
              <a:t>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GoogleMap.getUiSettings()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zoom control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UiSettings.setZoomControlsEnabled(boolean)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compass with 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UiSettings.setCompassEnabled(boolean)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toolbar with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UiSettings.setMapToolbarEnabled(boolean)</a:t>
            </a:r>
            <a:endParaRPr sz="2000">
              <a:solidFill>
                <a:srgbClr val="21AAC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Gestures </a:t>
            </a:r>
            <a:endParaRPr/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311700" y="1030575"/>
            <a:ext cx="8520600" cy="424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zoom gestures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UiSettings.setZoomGesturesEnabled(boolean)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scrolling/panning with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UiSettings.setScrollGesturesEnabled(boolean)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tilt gestures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UiSettings.setTiltGesturesEnabled(boolean)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rotation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UiSettings.setRotateGesturesEnabled(boolean)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Indoor maps </a:t>
            </a:r>
            <a:endParaRPr/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2258125" y="959600"/>
            <a:ext cx="5098200" cy="86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rgbClr val="000000"/>
                </a:solidFill>
              </a:rPr>
              <a:t>Floor plans for indoor spaces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2" name="Shape 5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925" y="1571475"/>
            <a:ext cx="5008379" cy="2837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Indoor maps </a:t>
            </a:r>
            <a:endParaRPr/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311700" y="1030575"/>
            <a:ext cx="8520600" cy="424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Floor plans for indoor spaces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Auto enabled when user zooms in, fades when user zooms out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For "normal" and "satellite" map types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Floor plans available in </a:t>
            </a:r>
            <a:r>
              <a:rPr lang="en" u="sng">
                <a:solidFill>
                  <a:srgbClr val="21AAC3"/>
                </a:solidFill>
                <a:hlinkClick r:id="rId3"/>
              </a:rPr>
              <a:t>select locations</a:t>
            </a:r>
            <a:r>
              <a:rPr lang="en">
                <a:solidFill>
                  <a:srgbClr val="000000"/>
                </a:solidFill>
              </a:rPr>
              <a:t>, and you can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u="sng">
                <a:solidFill>
                  <a:srgbClr val="21AAC3"/>
                </a:solidFill>
                <a:hlinkClick r:id="rId4"/>
              </a:rPr>
              <a:t>Add floor plans</a:t>
            </a:r>
            <a:r>
              <a:rPr lang="en">
                <a:solidFill>
                  <a:schemeClr val="dk1"/>
                </a:solidFill>
              </a:rPr>
              <a:t> (available to all Google Maps)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Display a floor plan as </a:t>
            </a:r>
            <a:r>
              <a:rPr lang="en" u="sng">
                <a:solidFill>
                  <a:srgbClr val="21AAC3"/>
                </a:solidFill>
                <a:hlinkClick r:id="rId5"/>
              </a:rPr>
              <a:t>ground overlay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 u="sng">
                <a:solidFill>
                  <a:srgbClr val="21AAC3"/>
                </a:solidFill>
                <a:hlinkClick r:id="rId6"/>
              </a:rPr>
              <a:t>tile overlay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0" name="Shape 56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Indoor map actions </a:t>
            </a:r>
            <a:endParaRPr/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311700" y="1207325"/>
            <a:ext cx="8520600" cy="327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setIndoorEnabled(false)</a:t>
            </a:r>
            <a:r>
              <a:rPr lang="en" sz="2000">
                <a:solidFill>
                  <a:srgbClr val="000000"/>
                </a:solidFill>
              </a:rPr>
              <a:t> – Disable indoor maps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getUiSettings().setIndoorLevelPickerEnabled(false)</a:t>
            </a:r>
            <a:r>
              <a:rPr lang="en" sz="2000">
                <a:solidFill>
                  <a:srgbClr val="000000"/>
                </a:solidFill>
              </a:rPr>
              <a:t> – Disable level picker control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GoogleMap.getFocusedBuilding()</a:t>
            </a:r>
            <a:r>
              <a:rPr lang="en" sz="2000">
                <a:solidFill>
                  <a:srgbClr val="000000"/>
                </a:solidFill>
              </a:rPr>
              <a:t> – Get building in focus </a:t>
            </a:r>
            <a:endParaRPr sz="2000">
              <a:solidFill>
                <a:srgbClr val="21AAC3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IndoorBuilding.getActiveLevelIndex()</a:t>
            </a:r>
            <a:r>
              <a:rPr lang="en" sz="2000">
                <a:solidFill>
                  <a:srgbClr val="000000"/>
                </a:solidFill>
              </a:rPr>
              <a:t> – Find active level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</a:rPr>
              <a:t>...and more. See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IndoorBuilding</a:t>
            </a:r>
            <a:r>
              <a:rPr lang="en" sz="2000">
                <a:solidFill>
                  <a:srgbClr val="000000"/>
                </a:solidFill>
              </a:rPr>
              <a:t> and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IndoorLevel</a:t>
            </a:r>
            <a:r>
              <a:rPr lang="en" sz="2000">
                <a:solidFill>
                  <a:srgbClr val="21AAC3"/>
                </a:solidFill>
              </a:rPr>
              <a:t>.</a:t>
            </a:r>
            <a:endParaRPr sz="2000">
              <a:solidFill>
                <a:srgbClr val="21AAC3"/>
              </a:solidFill>
            </a:endParaRPr>
          </a:p>
        </p:txBody>
      </p:sp>
      <p:sp>
        <p:nvSpPr>
          <p:cNvPr id="567" name="Shape 56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windows</a:t>
            </a:r>
            <a:endParaRPr/>
          </a:p>
        </p:txBody>
      </p:sp>
      <p:sp>
        <p:nvSpPr>
          <p:cNvPr id="573" name="Shape 5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Shape 574"/>
          <p:cNvPicPr preferRelativeResize="0"/>
          <p:nvPr/>
        </p:nvPicPr>
        <p:blipFill rotWithShape="1">
          <a:blip r:embed="rId3">
            <a:alphaModFix/>
          </a:blip>
          <a:srcRect b="23540" l="0" r="0" t="23307"/>
          <a:stretch/>
        </p:blipFill>
        <p:spPr>
          <a:xfrm>
            <a:off x="1473388" y="1814425"/>
            <a:ext cx="2303550" cy="2176650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75" name="Shape 575"/>
          <p:cNvPicPr preferRelativeResize="0"/>
          <p:nvPr/>
        </p:nvPicPr>
        <p:blipFill rotWithShape="1">
          <a:blip r:embed="rId4">
            <a:alphaModFix/>
          </a:blip>
          <a:srcRect b="24417" l="0" r="0" t="23308"/>
          <a:stretch/>
        </p:blipFill>
        <p:spPr>
          <a:xfrm>
            <a:off x="5062288" y="1814425"/>
            <a:ext cx="2303525" cy="2140726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76" name="Shape 576"/>
          <p:cNvSpPr txBox="1"/>
          <p:nvPr/>
        </p:nvSpPr>
        <p:spPr>
          <a:xfrm>
            <a:off x="1143775" y="1304375"/>
            <a:ext cx="3157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Customized info window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Shape 577"/>
          <p:cNvSpPr txBox="1"/>
          <p:nvPr/>
        </p:nvSpPr>
        <p:spPr>
          <a:xfrm>
            <a:off x="4983602" y="1331725"/>
            <a:ext cx="2700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Default info window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the info window</a:t>
            </a:r>
            <a:endParaRPr/>
          </a:p>
        </p:txBody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311700" y="1128400"/>
            <a:ext cx="8613300" cy="414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Create implementation of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InfoWindowAdapter</a:t>
            </a:r>
            <a:r>
              <a:rPr lang="en">
                <a:solidFill>
                  <a:schemeClr val="dk1"/>
                </a:solidFill>
              </a:rPr>
              <a:t> interface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Call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GoogleMap.setInfoWindowAdapter()</a:t>
            </a:r>
            <a:r>
              <a:rPr lang="en">
                <a:solidFill>
                  <a:schemeClr val="dk1"/>
                </a:solidFill>
              </a:rPr>
              <a:t> with your implementation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Implement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InfoWindowAdapter</a:t>
            </a:r>
            <a:b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</a:b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.getInfoWindow(Marker)</a:t>
            </a:r>
            <a:r>
              <a:rPr lang="en">
                <a:solidFill>
                  <a:schemeClr val="dk1"/>
                </a:solidFill>
              </a:rPr>
              <a:t> for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custom info window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84" name="Shape 58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8">
            <a:alphaModFix/>
          </a:blip>
          <a:srcRect b="42776" l="19521" r="18366" t="39792"/>
          <a:stretch/>
        </p:blipFill>
        <p:spPr>
          <a:xfrm>
            <a:off x="5529800" y="2438400"/>
            <a:ext cx="3302500" cy="16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app and get API key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223775"/>
            <a:ext cx="8520600" cy="32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Register your app in </a:t>
            </a:r>
            <a:r>
              <a:rPr lang="en" u="sng">
                <a:solidFill>
                  <a:schemeClr val="accent5"/>
                </a:solidFill>
                <a:hlinkClick r:id="rId3"/>
              </a:rPr>
              <a:t>Google API Console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Get debug certificate and release certificate and request API key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 Android Studio, use Google Maps Activity template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Generates boilerplate code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Provides link to obtain API key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Not using template? See </a:t>
            </a:r>
            <a:r>
              <a:rPr lang="en" u="sng">
                <a:solidFill>
                  <a:srgbClr val="21AAC3"/>
                </a:solidFill>
                <a:hlinkClick r:id="rId4"/>
              </a:rPr>
              <a:t>API key guide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info window contents</a:t>
            </a:r>
            <a:endParaRPr/>
          </a:p>
        </p:txBody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311700" y="1325250"/>
            <a:ext cx="8709600" cy="394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Implement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InfoWindowAdapter.getInfoContents(Marker)</a:t>
            </a:r>
            <a:r>
              <a:rPr lang="en">
                <a:solidFill>
                  <a:schemeClr val="dk1"/>
                </a:solidFill>
              </a:rPr>
              <a:t> to customize just the content of info window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If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getInfoWindow(Marker)</a:t>
            </a:r>
            <a:r>
              <a:rPr lang="en">
                <a:solidFill>
                  <a:schemeClr val="dk1"/>
                </a:solidFill>
              </a:rPr>
              <a:t> returns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>
                <a:solidFill>
                  <a:schemeClr val="dk1"/>
                </a:solidFill>
              </a:rPr>
              <a:t>, API calls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getInfoContents(Marker)</a:t>
            </a:r>
            <a:endParaRPr>
              <a:solidFill>
                <a:schemeClr val="dk1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If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getInfoContents(Marker)</a:t>
            </a:r>
            <a:r>
              <a:rPr lang="en">
                <a:solidFill>
                  <a:schemeClr val="dk1"/>
                </a:solidFill>
              </a:rPr>
              <a:t> returns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>
                <a:solidFill>
                  <a:schemeClr val="dk1"/>
                </a:solidFill>
              </a:rPr>
              <a:t>, API uses default info window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2" name="Shape 59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shapes over map</a:t>
            </a:r>
            <a:endParaRPr/>
          </a:p>
        </p:txBody>
      </p:sp>
      <p:sp>
        <p:nvSpPr>
          <p:cNvPr id="598" name="Shape 59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Shape 599"/>
          <p:cNvPicPr preferRelativeResize="0"/>
          <p:nvPr/>
        </p:nvPicPr>
        <p:blipFill rotWithShape="1">
          <a:blip r:embed="rId3">
            <a:alphaModFix/>
          </a:blip>
          <a:srcRect b="7504" l="0" r="0" t="41023"/>
          <a:stretch/>
        </p:blipFill>
        <p:spPr>
          <a:xfrm>
            <a:off x="271250" y="1107500"/>
            <a:ext cx="2561006" cy="265255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4">
            <a:alphaModFix/>
          </a:blip>
          <a:srcRect b="0" l="0" r="0" t="49361"/>
          <a:stretch/>
        </p:blipFill>
        <p:spPr>
          <a:xfrm>
            <a:off x="3182511" y="1107500"/>
            <a:ext cx="2635884" cy="265255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01" name="Shape 601"/>
          <p:cNvSpPr txBox="1"/>
          <p:nvPr/>
        </p:nvSpPr>
        <p:spPr>
          <a:xfrm>
            <a:off x="1102800" y="3808900"/>
            <a:ext cx="897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Polylines</a:t>
            </a:r>
            <a:endParaRPr/>
          </a:p>
        </p:txBody>
      </p:sp>
      <p:sp>
        <p:nvSpPr>
          <p:cNvPr id="602" name="Shape 602"/>
          <p:cNvSpPr txBox="1"/>
          <p:nvPr/>
        </p:nvSpPr>
        <p:spPr>
          <a:xfrm>
            <a:off x="4017150" y="3808900"/>
            <a:ext cx="957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Polygons</a:t>
            </a:r>
            <a:endParaRPr/>
          </a:p>
        </p:txBody>
      </p:sp>
      <p:sp>
        <p:nvSpPr>
          <p:cNvPr id="603" name="Shape 603"/>
          <p:cNvSpPr txBox="1"/>
          <p:nvPr/>
        </p:nvSpPr>
        <p:spPr>
          <a:xfrm>
            <a:off x="7199625" y="3808900"/>
            <a:ext cx="841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</a:t>
            </a:r>
            <a:endParaRPr/>
          </a:p>
        </p:txBody>
      </p:sp>
      <p:pic>
        <p:nvPicPr>
          <p:cNvPr id="604" name="Shape 604"/>
          <p:cNvPicPr preferRelativeResize="0"/>
          <p:nvPr/>
        </p:nvPicPr>
        <p:blipFill rotWithShape="1">
          <a:blip r:embed="rId5">
            <a:alphaModFix/>
          </a:blip>
          <a:srcRect b="0" l="3527" r="3897" t="49917"/>
          <a:stretch/>
        </p:blipFill>
        <p:spPr>
          <a:xfrm>
            <a:off x="6168650" y="1107500"/>
            <a:ext cx="2635900" cy="265255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shapes over map</a:t>
            </a:r>
            <a:endParaRPr/>
          </a:p>
        </p:txBody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311700" y="1030575"/>
            <a:ext cx="5919300" cy="35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hlinkClick r:id="rId3"/>
              </a:rPr>
              <a:t>Polyline</a:t>
            </a:r>
            <a:r>
              <a:rPr lang="en">
                <a:solidFill>
                  <a:srgbClr val="000000"/>
                </a:solidFill>
              </a:rPr>
              <a:t>: Series of connected line segments for paths and routes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hlinkClick r:id="rId4"/>
              </a:rPr>
              <a:t>Polygon</a:t>
            </a:r>
            <a:r>
              <a:rPr lang="en">
                <a:solidFill>
                  <a:srgbClr val="000000"/>
                </a:solidFill>
              </a:rPr>
              <a:t>: Enclosed shape to mark map areas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hlinkClick r:id="rId5"/>
              </a:rPr>
              <a:t>Circle</a:t>
            </a:r>
            <a:r>
              <a:rPr lang="en">
                <a:solidFill>
                  <a:srgbClr val="000000"/>
                </a:solidFill>
              </a:rPr>
              <a:t>: Geographically accurate projection of a circle on Earth's surface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Properties: See </a:t>
            </a:r>
            <a:r>
              <a:rPr lang="en" u="sng">
                <a:solidFill>
                  <a:srgbClr val="21AAC3"/>
                </a:solidFill>
                <a:hlinkClick r:id="rId6"/>
              </a:rPr>
              <a:t>Shapes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1" name="Shape 6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ground and tile overlays</a:t>
            </a:r>
            <a:endParaRPr/>
          </a:p>
        </p:txBody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311700" y="873900"/>
            <a:ext cx="8520600" cy="120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Ground overly: Image fixed on map at specific point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Tile overlay: Set of images added on top of base map tiles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8" name="Shape 6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 b="8498" l="0" r="0" t="27213"/>
          <a:stretch/>
        </p:blipFill>
        <p:spPr>
          <a:xfrm>
            <a:off x="486550" y="2148925"/>
            <a:ext cx="1594975" cy="1824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20" name="Shape 620"/>
          <p:cNvPicPr preferRelativeResize="0"/>
          <p:nvPr/>
        </p:nvPicPr>
        <p:blipFill rotWithShape="1">
          <a:blip r:embed="rId4">
            <a:alphaModFix/>
          </a:blip>
          <a:srcRect b="8684" l="0" r="0" t="27409"/>
          <a:stretch/>
        </p:blipFill>
        <p:spPr>
          <a:xfrm>
            <a:off x="2306500" y="2148925"/>
            <a:ext cx="1690724" cy="1824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21" name="Shape 621"/>
          <p:cNvPicPr preferRelativeResize="0"/>
          <p:nvPr/>
        </p:nvPicPr>
        <p:blipFill rotWithShape="1">
          <a:blip r:embed="rId5">
            <a:alphaModFix/>
          </a:blip>
          <a:srcRect b="8614" l="0" r="0" t="14403"/>
          <a:stretch/>
        </p:blipFill>
        <p:spPr>
          <a:xfrm>
            <a:off x="5429000" y="2001075"/>
            <a:ext cx="1594975" cy="218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22" name="Shape 622"/>
          <p:cNvSpPr txBox="1"/>
          <p:nvPr/>
        </p:nvSpPr>
        <p:spPr>
          <a:xfrm>
            <a:off x="1348275" y="3968700"/>
            <a:ext cx="1595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overlays</a:t>
            </a:r>
            <a:endParaRPr/>
          </a:p>
        </p:txBody>
      </p:sp>
      <p:sp>
        <p:nvSpPr>
          <p:cNvPr id="623" name="Shape 623"/>
          <p:cNvSpPr txBox="1"/>
          <p:nvPr/>
        </p:nvSpPr>
        <p:spPr>
          <a:xfrm>
            <a:off x="5581338" y="4185675"/>
            <a:ext cx="1595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overlays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ground overlay</a:t>
            </a:r>
            <a:endParaRPr/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311700" y="851575"/>
            <a:ext cx="8520600" cy="44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Create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GroundOverlayOptions</a:t>
            </a:r>
            <a:r>
              <a:rPr lang="en" sz="2000">
                <a:solidFill>
                  <a:srgbClr val="000000"/>
                </a:solidFill>
              </a:rPr>
              <a:t> and use 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BitmapDescriptorFactory.fromResource()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Set the position property: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GroundOverlayOptions homeOverlay = new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GroundOverlayOptions()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.image(BitmapDescriptorFactory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.fromResource(R.drawable.android))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.position(home, 100);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Call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addGroundOverlay()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mMap.addGroundOverlay(homeOverlay);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Shape 6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Street View</a:t>
            </a:r>
            <a:endParaRPr/>
          </a:p>
        </p:txBody>
      </p:sp>
      <p:sp>
        <p:nvSpPr>
          <p:cNvPr id="636" name="Shape 6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00" y="1093000"/>
            <a:ext cx="5897200" cy="3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Street View</a:t>
            </a:r>
            <a:endParaRPr/>
          </a:p>
        </p:txBody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311700" y="1030575"/>
            <a:ext cx="8520600" cy="424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StreetViewPanorama</a:t>
            </a:r>
            <a:r>
              <a:rPr lang="en">
                <a:solidFill>
                  <a:srgbClr val="000000"/>
                </a:solidFill>
              </a:rPr>
              <a:t> models </a:t>
            </a:r>
            <a:r>
              <a:rPr lang="en">
                <a:solidFill>
                  <a:schemeClr val="dk1"/>
                </a:solidFill>
              </a:rPr>
              <a:t>360-degree</a:t>
            </a:r>
            <a:r>
              <a:rPr lang="en">
                <a:solidFill>
                  <a:srgbClr val="000000"/>
                </a:solidFill>
              </a:rPr>
              <a:t> panorama (see </a:t>
            </a:r>
            <a:r>
              <a:rPr lang="en" u="sng">
                <a:solidFill>
                  <a:schemeClr val="accent5"/>
                </a:solidFill>
                <a:hlinkClick r:id="rId4"/>
              </a:rPr>
              <a:t>Street View</a:t>
            </a:r>
            <a:r>
              <a:rPr lang="en">
                <a:solidFill>
                  <a:srgbClr val="000000"/>
                </a:solidFill>
              </a:rPr>
              <a:t> for locations)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StreetViewPanoramaFragment</a:t>
            </a:r>
            <a:r>
              <a:rPr lang="en">
                <a:solidFill>
                  <a:srgbClr val="000000"/>
                </a:solidFill>
              </a:rPr>
              <a:t> for fragment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StreetViewPanoramaView</a:t>
            </a:r>
            <a:r>
              <a:rPr lang="en">
                <a:solidFill>
                  <a:srgbClr val="000000"/>
                </a:solidFill>
              </a:rPr>
              <a:t> for view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Configure the panorama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StreetViewPanoramaFragment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                   </a:t>
            </a: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.newInstance(StreetViewPanoramaOptions options)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StreetViewPanoramaView(Context, StreetViewPanoramaOptions)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4" name="Shape 6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 to map events </a:t>
            </a:r>
            <a:endParaRPr/>
          </a:p>
        </p:txBody>
      </p:sp>
      <p:sp>
        <p:nvSpPr>
          <p:cNvPr id="650" name="Shape 6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1" name="Shape 6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 to map events</a:t>
            </a:r>
            <a:endParaRPr/>
          </a:p>
        </p:txBody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311700" y="1015900"/>
            <a:ext cx="8520600" cy="425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Map click or map touch &amp; hold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Camera change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Business or point of interest (POI)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Indoor map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Marker and info window 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Shape and overlay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For details see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Events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8" name="Shape 6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664" name="Shape 66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Shape 665"/>
          <p:cNvSpPr txBox="1"/>
          <p:nvPr/>
        </p:nvSpPr>
        <p:spPr>
          <a:xfrm>
            <a:off x="311700" y="2063725"/>
            <a:ext cx="8520600" cy="1777800"/>
          </a:xfrm>
          <a:prstGeom prst="rect">
            <a:avLst/>
          </a:prstGeom>
          <a:noFill/>
          <a:ln cap="flat" cmpd="sng" w="38100">
            <a:solidFill>
              <a:srgbClr val="21AAC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9.1 Google Maps API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9.1 Add a Google Map to your app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API debug key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Open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google_maps_api.xml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generated by template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Copy URL from comment and paste into browser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Follow instructions to: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Create project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Enable Maps API and obtain API debug key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Select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Restrict Key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to set Android restriction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Paste API key into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google_maps_api.xml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671" name="Shape 67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2" name="Shape 6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Shape 6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GoogleMap objects</a:t>
            </a:r>
            <a:endParaRPr/>
          </a:p>
        </p:txBody>
      </p:sp>
      <p:sp>
        <p:nvSpPr>
          <p:cNvPr id="190" name="Shape 1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MapFragment for layout with fragment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MapFragment</a:t>
            </a:r>
            <a:r>
              <a:rPr lang="en">
                <a:solidFill>
                  <a:schemeClr val="dk1"/>
                </a:solidFill>
              </a:rPr>
              <a:t> places map in fragment container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SupportMapFragment</a:t>
            </a:r>
            <a:r>
              <a:rPr lang="en">
                <a:solidFill>
                  <a:schemeClr val="dk1"/>
                </a:solidFill>
              </a:rPr>
              <a:t> for backward compatibility 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&lt;fragment&gt;</a:t>
            </a:r>
            <a:r>
              <a:rPr lang="en">
                <a:solidFill>
                  <a:schemeClr val="dk1"/>
                </a:solidFill>
              </a:rPr>
              <a:t> tag in layout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android:name=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"com.google.android.gms.maps.SupportMapFragment"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Use additional map attributes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mapType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cameraZoom</a:t>
            </a:r>
            <a:r>
              <a:rPr lang="en">
                <a:solidFill>
                  <a:schemeClr val="dk1"/>
                </a:solidFill>
              </a:rPr>
              <a:t>, and more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